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00" r:id="rId3"/>
    <p:sldId id="257" r:id="rId4"/>
    <p:sldId id="258" r:id="rId5"/>
    <p:sldId id="259" r:id="rId6"/>
    <p:sldId id="260" r:id="rId7"/>
    <p:sldId id="261" r:id="rId8"/>
    <p:sldId id="270" r:id="rId9"/>
    <p:sldId id="271" r:id="rId10"/>
    <p:sldId id="272" r:id="rId11"/>
    <p:sldId id="264" r:id="rId12"/>
    <p:sldId id="274" r:id="rId13"/>
    <p:sldId id="262" r:id="rId14"/>
    <p:sldId id="275" r:id="rId15"/>
    <p:sldId id="276" r:id="rId16"/>
    <p:sldId id="277" r:id="rId17"/>
    <p:sldId id="297" r:id="rId18"/>
    <p:sldId id="263" r:id="rId19"/>
    <p:sldId id="278" r:id="rId20"/>
    <p:sldId id="279" r:id="rId21"/>
    <p:sldId id="265" r:id="rId22"/>
    <p:sldId id="280" r:id="rId23"/>
    <p:sldId id="266" r:id="rId24"/>
    <p:sldId id="281" r:id="rId25"/>
    <p:sldId id="282" r:id="rId26"/>
    <p:sldId id="267" r:id="rId27"/>
    <p:sldId id="291" r:id="rId28"/>
    <p:sldId id="288" r:id="rId29"/>
    <p:sldId id="289" r:id="rId30"/>
    <p:sldId id="290" r:id="rId31"/>
    <p:sldId id="283" r:id="rId32"/>
    <p:sldId id="287" r:id="rId33"/>
    <p:sldId id="284" r:id="rId34"/>
    <p:sldId id="285" r:id="rId35"/>
    <p:sldId id="295" r:id="rId36"/>
    <p:sldId id="296" r:id="rId37"/>
    <p:sldId id="268" r:id="rId38"/>
    <p:sldId id="286" r:id="rId39"/>
    <p:sldId id="298" r:id="rId40"/>
    <p:sldId id="293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1824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5023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4147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6032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83746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038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5325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63458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9725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6493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9577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4902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0420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5076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0677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5880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1983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56137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s://www.youtube.com/watch?v=2DiQUX11YaY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5E5B07-5C26-4493-8574-08934380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54" y="248996"/>
            <a:ext cx="3395491" cy="1640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448DB6-D9DB-42E2-B1F5-173EADE325A9}"/>
              </a:ext>
            </a:extLst>
          </p:cNvPr>
          <p:cNvSpPr txBox="1"/>
          <p:nvPr/>
        </p:nvSpPr>
        <p:spPr>
          <a:xfrm>
            <a:off x="3046709" y="2138766"/>
            <a:ext cx="60985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 de un Sistema Interactivo con Body Tracking (POSE IT!)</a:t>
            </a:r>
            <a:endParaRPr lang="es-BO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1887E-51DA-4857-88BE-5A68CF5BE21F}"/>
              </a:ext>
            </a:extLst>
          </p:cNvPr>
          <p:cNvSpPr txBox="1"/>
          <p:nvPr/>
        </p:nvSpPr>
        <p:spPr>
          <a:xfrm>
            <a:off x="855922" y="3957422"/>
            <a:ext cx="58188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Estudiantes: 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Ricardo Fernández 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Juan Diego García 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Brami Prudencio </a:t>
            </a:r>
          </a:p>
          <a:p>
            <a:r>
              <a:rPr lang="es-B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Tutor: 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Ing. Marcelo Bernardo de la Rosa López</a:t>
            </a:r>
          </a:p>
          <a:p>
            <a:r>
              <a:rPr lang="es-B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Práctica Interna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8B8F7-73E5-41EB-B7F6-E73B223C3157}"/>
              </a:ext>
            </a:extLst>
          </p:cNvPr>
          <p:cNvSpPr txBox="1"/>
          <p:nvPr/>
        </p:nvSpPr>
        <p:spPr>
          <a:xfrm>
            <a:off x="4758742" y="5881025"/>
            <a:ext cx="267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Cochabamba-2020</a:t>
            </a:r>
          </a:p>
        </p:txBody>
      </p:sp>
    </p:spTree>
    <p:extLst>
      <p:ext uri="{BB962C8B-B14F-4D97-AF65-F5344CB8AC3E}">
        <p14:creationId xmlns:p14="http://schemas.microsoft.com/office/powerpoint/2010/main" val="151348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13919"/>
            <a:ext cx="3932237" cy="701899"/>
          </a:xfrm>
        </p:spPr>
        <p:txBody>
          <a:bodyPr>
            <a:normAutofit fontScale="90000"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Ámbitos de uso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2281" y="1059902"/>
            <a:ext cx="3932237" cy="1526796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Clínico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Útil particularmente en la rehabilitación, por su bajo costo y la motivación para personas hospitalizadas.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92B89-646F-4AB4-8731-3FFD16DE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" y="3394225"/>
            <a:ext cx="3490135" cy="2162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84134-70E1-4A8F-B64F-B355D10FE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57" y="3463774"/>
            <a:ext cx="3490136" cy="2092817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9A20D04-7439-4B54-99C0-1BA773522799}"/>
              </a:ext>
            </a:extLst>
          </p:cNvPr>
          <p:cNvSpPr txBox="1">
            <a:spLocks/>
          </p:cNvSpPr>
          <p:nvPr/>
        </p:nvSpPr>
        <p:spPr>
          <a:xfrm>
            <a:off x="4113837" y="915818"/>
            <a:ext cx="3883556" cy="1890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Pedagógico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puede envolverse con un importante aspecto interactivo, el beneficio a la inteligencia corporal kinestésico, motiva y promueve el aprendizaje e interés por las actividades.</a:t>
            </a: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8046074" y="991320"/>
            <a:ext cx="3932238" cy="150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de Entretenimiento y Entrenamiento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La actividad lúdica es muy popular y tiene un amplio rango de usuarios potenciales.</a:t>
            </a:r>
          </a:p>
          <a:p>
            <a:pPr algn="l"/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4A101C-ACD4-40D2-A920-5336CE84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003" y="3530268"/>
            <a:ext cx="3672380" cy="18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971FBA91-202A-4B05-B3B9-37EB4EAEF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044" y="3130550"/>
            <a:ext cx="3523911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3. Objetivos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5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F34155EB-2882-45D8-ADC5-C8F97607E303}"/>
              </a:ext>
            </a:extLst>
          </p:cNvPr>
          <p:cNvSpPr txBox="1">
            <a:spLocks/>
          </p:cNvSpPr>
          <p:nvPr/>
        </p:nvSpPr>
        <p:spPr>
          <a:xfrm>
            <a:off x="811493" y="28116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lang="es-AR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 Específicos</a:t>
            </a:r>
            <a:b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24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815BB0C2-F741-47E8-9A6D-6FB681A5C343}"/>
              </a:ext>
            </a:extLst>
          </p:cNvPr>
          <p:cNvSpPr txBox="1">
            <a:spLocks/>
          </p:cNvSpPr>
          <p:nvPr/>
        </p:nvSpPr>
        <p:spPr>
          <a:xfrm>
            <a:off x="942726" y="3585584"/>
            <a:ext cx="7493226" cy="309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7A4DA848-9E14-4B89-9F03-556BF2F082DF}"/>
              </a:ext>
            </a:extLst>
          </p:cNvPr>
          <p:cNvSpPr txBox="1">
            <a:spLocks/>
          </p:cNvSpPr>
          <p:nvPr/>
        </p:nvSpPr>
        <p:spPr>
          <a:xfrm>
            <a:off x="811493" y="102971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lang="es-AR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 General</a:t>
            </a:r>
            <a:b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24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8EC91-C2BA-46D0-856F-15951C5A41A9}"/>
              </a:ext>
            </a:extLst>
          </p:cNvPr>
          <p:cNvSpPr txBox="1"/>
          <p:nvPr/>
        </p:nvSpPr>
        <p:spPr>
          <a:xfrm>
            <a:off x="811493" y="3665395"/>
            <a:ext cx="10152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Utilizar Software existentes para el seguimiento corporal utilizando una cámara.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 una función para registrar mapas de movimiento propios del usuario.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Proveer una alternativa factible al mercado de sistemas interactivos con Body Tracking tales como Just Dance.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0BC61-91C6-4CEE-8AA9-6491C8F6D801}"/>
              </a:ext>
            </a:extLst>
          </p:cNvPr>
          <p:cNvSpPr txBox="1"/>
          <p:nvPr/>
        </p:nvSpPr>
        <p:spPr>
          <a:xfrm>
            <a:off x="811492" y="1512413"/>
            <a:ext cx="963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 un sistema interactivo con Body Tracking, empleando una cámara para seguimiento de posiciones, entrenamiento, técnicas de arte marcial y baile.</a:t>
            </a:r>
          </a:p>
        </p:txBody>
      </p:sp>
    </p:spTree>
    <p:extLst>
      <p:ext uri="{BB962C8B-B14F-4D97-AF65-F5344CB8AC3E}">
        <p14:creationId xmlns:p14="http://schemas.microsoft.com/office/powerpoint/2010/main" val="21309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4195B3DC-D08C-4075-8967-64C0D8C8A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925" y="3130550"/>
            <a:ext cx="4688150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4. Marco Teórico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50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tracking – </a:t>
            </a:r>
            <a:r>
              <a:rPr lang="es-B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Skeletical</a:t>
            </a:r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558926" y="1117154"/>
            <a:ext cx="10715877" cy="1730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seguimiento corporal o Body Tracking se realiza a través del enfoque de ajuste de aprendizaje. A través de este método, se debe disponer de una gran cantidad de imágenes de personas con notas y especificaciones del esqueleto de la persona.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seguimiento del esqueleto o </a:t>
            </a:r>
            <a:r>
              <a:rPr lang="es-MX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Skeletical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 es ofrecido por una amplia cantidad de herramientas, toma en cuenta ángulos, distancia, figura, color, tamaño, cabello, ropa y ambiente. Se escanea la imagen para reconocer los puntos clave de un cuerpo humano, con la herramienta seleccionada.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CB979-53C5-4758-98C9-D2AC184B6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51" y="3824178"/>
            <a:ext cx="4235816" cy="2386176"/>
          </a:xfrm>
          <a:prstGeom prst="rect">
            <a:avLst/>
          </a:prstGeom>
        </p:spPr>
      </p:pic>
      <p:pic>
        <p:nvPicPr>
          <p:cNvPr id="16" name="y2mate.com - Crazy Uptown Funk flashmob in Sydney_v240P">
            <a:hlinkClick r:id="" action="ppaction://media"/>
            <a:extLst>
              <a:ext uri="{FF2B5EF4-FFF2-40B4-BE49-F238E27FC236}">
                <a16:creationId xmlns:a16="http://schemas.microsoft.com/office/drawing/2014/main" id="{B585EC69-468F-4C40-B51D-099B9DE86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3461" y="3874266"/>
            <a:ext cx="4057650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ADDB4F-A587-40AC-9052-8B1A162CE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95" y="3305481"/>
            <a:ext cx="2167281" cy="341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1BE1E-203D-4AE1-83CA-DE27B9B57CB0}"/>
              </a:ext>
            </a:extLst>
          </p:cNvPr>
          <p:cNvSpPr txBox="1"/>
          <p:nvPr/>
        </p:nvSpPr>
        <p:spPr>
          <a:xfrm>
            <a:off x="558926" y="2847975"/>
            <a:ext cx="1071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ejemplo sería el siguiente video (</a:t>
            </a: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https://www.youtube.com/watch?v=2DiQUX11YaY</a:t>
            </a: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desde 1:47):</a:t>
            </a:r>
          </a:p>
        </p:txBody>
      </p:sp>
    </p:spTree>
    <p:extLst>
      <p:ext uri="{BB962C8B-B14F-4D97-AF65-F5344CB8AC3E}">
        <p14:creationId xmlns:p14="http://schemas.microsoft.com/office/powerpoint/2010/main" val="10099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Cámaras y desambiguación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558926" y="1117153"/>
            <a:ext cx="10715877" cy="207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17112B8-055B-4302-AA3C-E2D704B012CD}"/>
              </a:ext>
            </a:extLst>
          </p:cNvPr>
          <p:cNvSpPr txBox="1">
            <a:spLocks/>
          </p:cNvSpPr>
          <p:nvPr/>
        </p:nvSpPr>
        <p:spPr>
          <a:xfrm>
            <a:off x="558926" y="1034661"/>
            <a:ext cx="10127250" cy="344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aclarar que se empleara Webcam para el proyecto y no una Cámara de profundidad.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sensores RGB-D combinan un sensor de profundidad DOF que emplea sensores infrarrojos para detectar la profundidad y sensores de RGB (un modelo de colores) para dar color a los objetos detectados según la distancia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Webcam es la cámara que viene por fábrica con la computadora, también es la cámara genérica empleada por las computadoras para transmitir en vivo videos en varias plataformas de Internet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D9DD5-6E45-4AAB-8081-EF0D0780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87" y="4505399"/>
            <a:ext cx="1450343" cy="2067511"/>
          </a:xfrm>
          <a:prstGeom prst="rect">
            <a:avLst/>
          </a:prstGeom>
        </p:spPr>
      </p:pic>
      <p:pic>
        <p:nvPicPr>
          <p:cNvPr id="1026" name="Picture 2" descr="Cómo abrir la cámara web de tu laptop - CCM">
            <a:extLst>
              <a:ext uri="{FF2B5EF4-FFF2-40B4-BE49-F238E27FC236}">
                <a16:creationId xmlns:a16="http://schemas.microsoft.com/office/drawing/2014/main" id="{627EAB89-28FE-4CE7-B075-3C41B8310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76" y="456221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F1BDC-1328-40D5-A590-6C723101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24" y="4840448"/>
            <a:ext cx="3910490" cy="12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74C13874-BCC8-4D2B-A361-DBAE8B34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6" y="161105"/>
            <a:ext cx="10921577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de esqueleto empleado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02D2F00-8A17-4329-9FF0-A78132D69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702" y="934067"/>
            <a:ext cx="10826354" cy="152679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Inteligencia Artificial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Un programa que en un mundo arbitrario, no se las arregle peor que un humano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Learning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Emular la inteligencia humana a través del mundo que lo rodea a través de Neural Networks, permitiéndole darse cuenta de sus propios errores.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00B57DE-DB4F-4C08-B717-B87415656F7A}"/>
              </a:ext>
            </a:extLst>
          </p:cNvPr>
          <p:cNvSpPr txBox="1">
            <a:spLocks/>
          </p:cNvSpPr>
          <p:nvPr/>
        </p:nvSpPr>
        <p:spPr>
          <a:xfrm>
            <a:off x="623702" y="2531925"/>
            <a:ext cx="5139535" cy="40114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CAFFE: El modelo CAFFE es un Framework OpenSource que emplea librerías C++ y CUDA para Deep Learning.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 un Dataset de miles de cuerpos humanos, cada uno con los puntos clave del esqueleto humano marcados y la herramienta selecta lo emplea para estimar la pose humana en el Modelo BODY_25.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Todos los puntos clave que conforman el esqueleto tienen coordenadas (</a:t>
            </a:r>
            <a:r>
              <a:rPr lang="es-MX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x,y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que generan una Point Cloud.</a:t>
            </a:r>
          </a:p>
          <a:p>
            <a:pPr algn="l"/>
            <a:endParaRPr lang="es-MX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9E49C6-40F6-4968-B2B0-B5E46273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453" y="2460863"/>
            <a:ext cx="2388329" cy="37582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07A771-A88D-491F-95F9-90561D68B280}"/>
              </a:ext>
            </a:extLst>
          </p:cNvPr>
          <p:cNvSpPr txBox="1"/>
          <p:nvPr/>
        </p:nvSpPr>
        <p:spPr>
          <a:xfrm>
            <a:off x="7200287" y="6271699"/>
            <a:ext cx="213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BODY_25.</a:t>
            </a:r>
          </a:p>
        </p:txBody>
      </p:sp>
    </p:spTree>
    <p:extLst>
      <p:ext uri="{BB962C8B-B14F-4D97-AF65-F5344CB8AC3E}">
        <p14:creationId xmlns:p14="http://schemas.microsoft.com/office/powerpoint/2010/main" val="357229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39EB376-65FD-406A-B004-BAA2B8F96BC5}"/>
              </a:ext>
            </a:extLst>
          </p:cNvPr>
          <p:cNvSpPr txBox="1">
            <a:spLocks/>
          </p:cNvSpPr>
          <p:nvPr/>
        </p:nvSpPr>
        <p:spPr>
          <a:xfrm>
            <a:off x="791536" y="161105"/>
            <a:ext cx="10921577" cy="7018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6D574-050D-436A-ABA1-C5C5C001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2" y="1169045"/>
            <a:ext cx="3631739" cy="2918039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E7AAC12-E4ED-46AD-9343-47D6FA78248C}"/>
              </a:ext>
            </a:extLst>
          </p:cNvPr>
          <p:cNvSpPr txBox="1">
            <a:spLocks/>
          </p:cNvSpPr>
          <p:nvPr/>
        </p:nvSpPr>
        <p:spPr>
          <a:xfrm>
            <a:off x="615313" y="4338328"/>
            <a:ext cx="10826354" cy="15267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 colección de datos definido por un sistema de coordenadas, este normalmente es empleado para almacenar la forma de un objeto o sistema físico.</a:t>
            </a:r>
          </a:p>
          <a:p>
            <a:pPr marL="0" indent="0">
              <a:buNone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empleará para representar las poses en los procesos internos del sistema interactivo.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07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0743" y="3130550"/>
            <a:ext cx="7190514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5. Estudio de Alternativas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201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8F033-AF73-4F49-B438-D08BB41E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" y="3009549"/>
            <a:ext cx="3422921" cy="192824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55A3819-5EFC-4656-8660-C686D21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46807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Alternativas en el mercado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0B1F2-7C37-4C31-9E13-4C0A488D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06" y="3009548"/>
            <a:ext cx="3424563" cy="1928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70CFF-E8A7-40F6-AF27-24574E4F5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552" y="2835674"/>
            <a:ext cx="2739017" cy="2141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704FE-4F52-439F-82E4-4A2357A19840}"/>
              </a:ext>
            </a:extLst>
          </p:cNvPr>
          <p:cNvSpPr txBox="1"/>
          <p:nvPr/>
        </p:nvSpPr>
        <p:spPr>
          <a:xfrm>
            <a:off x="975221" y="1832805"/>
            <a:ext cx="2522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Dance</a:t>
            </a: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Dance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Experience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4676F-3FCD-492F-AC66-287306B0763E}"/>
              </a:ext>
            </a:extLst>
          </p:cNvPr>
          <p:cNvSpPr txBox="1"/>
          <p:nvPr/>
        </p:nvSpPr>
        <p:spPr>
          <a:xfrm>
            <a:off x="4929406" y="1832805"/>
            <a:ext cx="1465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Up</a:t>
            </a: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Wii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Fit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5C2D6-646C-4940-8134-F873FF42E178}"/>
              </a:ext>
            </a:extLst>
          </p:cNvPr>
          <p:cNvSpPr txBox="1"/>
          <p:nvPr/>
        </p:nvSpPr>
        <p:spPr>
          <a:xfrm>
            <a:off x="8875551" y="1769860"/>
            <a:ext cx="2223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Programas privados y desconocidos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04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9FA375D-8986-4A2A-B4C0-836FA1573EBB}"/>
              </a:ext>
            </a:extLst>
          </p:cNvPr>
          <p:cNvSpPr txBox="1">
            <a:spLocks/>
          </p:cNvSpPr>
          <p:nvPr/>
        </p:nvSpPr>
        <p:spPr>
          <a:xfrm>
            <a:off x="764287" y="1553382"/>
            <a:ext cx="10888021" cy="45789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el año 2006 Nintendo lanzo al mercado el Wii, consola cuya característica principal eran controles inalámbricos que contaban con acelerómetros y sensores infrarrojos para leer una constancia de la pose del usuario.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respuesta a esto Sony y Microsoft empezaron el desarrollo de sus propias herramientas para el seguimiento de la pose del usuario.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año 2010, Microsoft lanzo el dispositivo Kinect alcanzo el récord de ventas llegando a 10 millones de unidades en poco más de 2 meses.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48AB36B-BB9C-4258-AC9B-E94B88248AC8}"/>
              </a:ext>
            </a:extLst>
          </p:cNvPr>
          <p:cNvSpPr txBox="1">
            <a:spLocks/>
          </p:cNvSpPr>
          <p:nvPr/>
        </p:nvSpPr>
        <p:spPr>
          <a:xfrm>
            <a:off x="764287" y="725647"/>
            <a:ext cx="10888021" cy="515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Antes de empezar, un par de datos curiosos:</a:t>
            </a:r>
          </a:p>
        </p:txBody>
      </p:sp>
    </p:spTree>
    <p:extLst>
      <p:ext uri="{BB962C8B-B14F-4D97-AF65-F5344CB8AC3E}">
        <p14:creationId xmlns:p14="http://schemas.microsoft.com/office/powerpoint/2010/main" val="41489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5A3819-5EFC-4656-8660-C686D21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Alternativas de herramientas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4676F-3FCD-492F-AC66-287306B0763E}"/>
              </a:ext>
            </a:extLst>
          </p:cNvPr>
          <p:cNvSpPr txBox="1"/>
          <p:nvPr/>
        </p:nvSpPr>
        <p:spPr>
          <a:xfrm>
            <a:off x="1866379" y="1624977"/>
            <a:ext cx="331155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Trajes con sensores de movimiento</a:t>
            </a:r>
          </a:p>
          <a:p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Software propio para Body Tracking </a:t>
            </a: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DeepMotion</a:t>
            </a: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Unity y Kinect</a:t>
            </a: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5C2D6-646C-4940-8134-F873FF42E178}"/>
              </a:ext>
            </a:extLst>
          </p:cNvPr>
          <p:cNvSpPr txBox="1"/>
          <p:nvPr/>
        </p:nvSpPr>
        <p:spPr>
          <a:xfrm>
            <a:off x="6096000" y="1518817"/>
            <a:ext cx="37554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TensorFlow - PoseNet</a:t>
            </a:r>
          </a:p>
          <a:p>
            <a:pPr algn="l"/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TensorFlow es una herramienta Open Source para Machine Learning, PoseNet es un derivado que permite Bod</a:t>
            </a: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Tracking en tiempo real.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B6B0E-929D-4A86-81D9-2A9D06DCC325}"/>
              </a:ext>
            </a:extLst>
          </p:cNvPr>
          <p:cNvSpPr txBox="1"/>
          <p:nvPr/>
        </p:nvSpPr>
        <p:spPr>
          <a:xfrm>
            <a:off x="6101336" y="3689238"/>
            <a:ext cx="40108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OpenPose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OpenPose es una herramienta Open Source para Body Tracking, cuenta con un plug-in en Unity 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7CC30-9084-46D8-AE39-C9D6C05F1C7C}"/>
              </a:ext>
            </a:extLst>
          </p:cNvPr>
          <p:cNvSpPr txBox="1"/>
          <p:nvPr/>
        </p:nvSpPr>
        <p:spPr>
          <a:xfrm>
            <a:off x="390525" y="55952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¡No!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75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3929" y="3130550"/>
            <a:ext cx="4344142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6. Metodología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7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25A10-9B61-46F2-8940-429D992F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Metodología ágil scrum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F2D96-C89B-43F7-A9A2-F2AADCBA0A2F}"/>
              </a:ext>
            </a:extLst>
          </p:cNvPr>
          <p:cNvSpPr txBox="1"/>
          <p:nvPr/>
        </p:nvSpPr>
        <p:spPr>
          <a:xfrm>
            <a:off x="1500844" y="860170"/>
            <a:ext cx="9190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más apropiada es la metodología SCRUM, por su seguimiento, comunicación, forzando un reporte diario y avance continuo con resultados productivos.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B16F6-0D9B-4766-89E1-0DF4D9A76EAC}"/>
              </a:ext>
            </a:extLst>
          </p:cNvPr>
          <p:cNvSpPr txBox="1"/>
          <p:nvPr/>
        </p:nvSpPr>
        <p:spPr>
          <a:xfrm>
            <a:off x="1500844" y="2166342"/>
            <a:ext cx="31466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Roles de la Metodología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SCRUM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E976-44A0-4C23-994F-78530FD6D2B2}"/>
              </a:ext>
            </a:extLst>
          </p:cNvPr>
          <p:cNvSpPr txBox="1"/>
          <p:nvPr/>
        </p:nvSpPr>
        <p:spPr>
          <a:xfrm>
            <a:off x="6594360" y="2168324"/>
            <a:ext cx="33717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Elementos Empleados: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Estimación de Póker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Gráfico Burn Down – Up</a:t>
            </a:r>
          </a:p>
        </p:txBody>
      </p:sp>
    </p:spTree>
    <p:extLst>
      <p:ext uri="{BB962C8B-B14F-4D97-AF65-F5344CB8AC3E}">
        <p14:creationId xmlns:p14="http://schemas.microsoft.com/office/powerpoint/2010/main" val="419475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23" y="3065663"/>
            <a:ext cx="9266353" cy="726673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7. Análisis y Desarrollo de Diseño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30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A50BBE7-E8C5-49D5-8400-4EF4922A3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REQUERIMIENTOS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60604-E267-437D-B34E-786FA18A8CAA}"/>
              </a:ext>
            </a:extLst>
          </p:cNvPr>
          <p:cNvSpPr txBox="1"/>
          <p:nvPr/>
        </p:nvSpPr>
        <p:spPr>
          <a:xfrm>
            <a:off x="522214" y="981241"/>
            <a:ext cx="1080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Mapa es un conjunto de poses que el usuario debe imitar en tiempo cronometrado de un determinado vídeo.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71EB0-6639-4BC9-A561-68F6AFA84D47}"/>
              </a:ext>
            </a:extLst>
          </p:cNvPr>
          <p:cNvSpPr txBox="1"/>
          <p:nvPr/>
        </p:nvSpPr>
        <p:spPr>
          <a:xfrm>
            <a:off x="354435" y="1785382"/>
            <a:ext cx="49222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Play: Entrar a una lista de mapas de usuario, donde se seleccionará un mapa y se imitará las acciones mostradas.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Jugar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Opciones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Subir/Bajar Volumen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Cambiar la resolución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Seleccionar el nivel deseado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Salir del sistema interactivo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Funciones o datos extras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Nivel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al Usuario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el vídeo/poses a imitar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</a:t>
            </a: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(Iniciar)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0E997-F622-4E50-BC3E-3DFB549AA3AA}"/>
              </a:ext>
            </a:extLst>
          </p:cNvPr>
          <p:cNvSpPr txBox="1"/>
          <p:nvPr/>
        </p:nvSpPr>
        <p:spPr>
          <a:xfrm>
            <a:off x="6097398" y="1785382"/>
            <a:ext cx="60946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Crear un nuevo mapa:  Término dado a la elaboración de mapas, el usuario provee un vídeo que quiera convertir en un mapa del sistema interactivo.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Elección de vídeo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del Tiempo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mapa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vídeo al crearse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Funciones o datos extras</a:t>
            </a: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(Iniciar)</a:t>
            </a:r>
          </a:p>
        </p:txBody>
      </p:sp>
    </p:spTree>
    <p:extLst>
      <p:ext uri="{BB962C8B-B14F-4D97-AF65-F5344CB8AC3E}">
        <p14:creationId xmlns:p14="http://schemas.microsoft.com/office/powerpoint/2010/main" val="58001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EB35A6-9A69-4907-8E52-1D1A29DC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REQUERIMIENTOS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EFA1D-CA30-4A34-B639-BC438C51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" y="1352818"/>
            <a:ext cx="11051097" cy="4608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7B09F-0BC8-4D10-9229-A06DACDF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17" y="1082677"/>
            <a:ext cx="9405964" cy="56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0718" y="3130550"/>
            <a:ext cx="8530564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8. Desarrollo e Implementación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6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E13FBF-2D1A-46EF-8D15-570D180F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del entorno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48947-9D7C-4424-A631-C5B519C91C05}"/>
              </a:ext>
            </a:extLst>
          </p:cNvPr>
          <p:cNvSpPr txBox="1"/>
          <p:nvPr/>
        </p:nvSpPr>
        <p:spPr>
          <a:xfrm>
            <a:off x="791011" y="943247"/>
            <a:ext cx="10609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elaboración de este proyecto es realizada en 3 dispositivos distintos, dos laptops y una computadora de escritorio enfocadas para un alto rendimiento, cuyas tarjetas gráficas son de la marca nVidia Corporation, contando la GeForce GTX 960M, y dos con GeForce RTX 2060.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0E412-BCF0-48FF-B737-488E71396554}"/>
              </a:ext>
            </a:extLst>
          </p:cNvPr>
          <p:cNvSpPr txBox="1"/>
          <p:nvPr/>
        </p:nvSpPr>
        <p:spPr>
          <a:xfrm>
            <a:off x="791010" y="2012764"/>
            <a:ext cx="106099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las cámaras de los dispositivos se emplean en el caso de las laptops, las cámaras de fábrica, que emplea la configuración genérica USB2.0 HD UVC Webcam y HD Webcam, en cuanto a la cámara de la computadora de escritorio, se emplea una cámara web genérica de orígenes desconocidos según el estudiante que la adquirió.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D7C480-071F-4735-A195-7ED84540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97" y="4178231"/>
            <a:ext cx="1736522" cy="1736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5E83B-7484-4427-A363-DB330584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09" y="4305745"/>
            <a:ext cx="3064778" cy="1609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FA965-5B6D-4BE9-AD60-38E27E9A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477" y="4178231"/>
            <a:ext cx="1513262" cy="1767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A7E640-3F4A-4DFE-8705-242691AA5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585787"/>
            <a:ext cx="8286750" cy="5686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5C27E9-7A94-4198-807E-4A4EBEAF3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578" y="1227787"/>
            <a:ext cx="8790358" cy="46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1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CDCBBD-F910-42A6-BEEB-0688B8F93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79" y="1134479"/>
            <a:ext cx="8133621" cy="458904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31D7F91-D45D-4711-AFB2-19DD1DC9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Menú principal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96CEF-9D37-4FFF-9ECF-C398B2620072}"/>
              </a:ext>
            </a:extLst>
          </p:cNvPr>
          <p:cNvSpPr txBox="1"/>
          <p:nvPr/>
        </p:nvSpPr>
        <p:spPr>
          <a:xfrm>
            <a:off x="549341" y="1643895"/>
            <a:ext cx="360131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Play: Redirige a Menú de Lista de Mapas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Options: Muestra opciones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Create: Redirige a Modo Crear Mapa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Quit: Salir del sistema interactivo.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022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5FE43-5E88-47D9-A352-83D0A3402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19" y="1192503"/>
            <a:ext cx="7918081" cy="4472993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8CA7D13-E0BC-4AB3-B9EA-F8D3CB75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Menú de Opciones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CDD92-9876-429B-B4B0-73CB64360D78}"/>
              </a:ext>
            </a:extLst>
          </p:cNvPr>
          <p:cNvSpPr txBox="1"/>
          <p:nvPr/>
        </p:nvSpPr>
        <p:spPr>
          <a:xfrm>
            <a:off x="775843" y="1782395"/>
            <a:ext cx="33515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Back: Deja de mostrar las opciones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Fullscreen: Cambia el sistema interactivo a pantalla 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Lista de Resoluciones: Se selecciona una dimensión del sistema interactivo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Volumen: Subir o bajar el volumen</a:t>
            </a:r>
          </a:p>
        </p:txBody>
      </p:sp>
    </p:spTree>
    <p:extLst>
      <p:ext uri="{BB962C8B-B14F-4D97-AF65-F5344CB8AC3E}">
        <p14:creationId xmlns:p14="http://schemas.microsoft.com/office/powerpoint/2010/main" val="78675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CA0C69FB-D5BE-4CE7-B323-9EFAB445B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858" y="3130550"/>
            <a:ext cx="4306283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1. Introducción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61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0EC77-D237-4436-B8B7-CD6A2D00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52" y="1143076"/>
            <a:ext cx="8160748" cy="4571848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F8FAC5B-6CEA-4EA4-96A0-B9BF86CE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267" y="152799"/>
            <a:ext cx="6333466" cy="742426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Menú de lista de mapas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5EF6F-752D-4A92-AB97-3C0B7D38E816}"/>
              </a:ext>
            </a:extLst>
          </p:cNvPr>
          <p:cNvSpPr txBox="1"/>
          <p:nvPr/>
        </p:nvSpPr>
        <p:spPr>
          <a:xfrm>
            <a:off x="429935" y="2028616"/>
            <a:ext cx="360131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todos los mapas disponibles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información del mapa al seleccionarlo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Volver: Redirige a Menú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Iniciar: Redirige a Modo Play</a:t>
            </a:r>
          </a:p>
        </p:txBody>
      </p:sp>
    </p:spTree>
    <p:extLst>
      <p:ext uri="{BB962C8B-B14F-4D97-AF65-F5344CB8AC3E}">
        <p14:creationId xmlns:p14="http://schemas.microsoft.com/office/powerpoint/2010/main" val="1946536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B0E75F-8478-4FAE-B421-AC0D5E29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mapas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5263-4AA6-4A42-BFD3-42E9A08591B5}"/>
              </a:ext>
            </a:extLst>
          </p:cNvPr>
          <p:cNvSpPr txBox="1"/>
          <p:nvPr/>
        </p:nvSpPr>
        <p:spPr>
          <a:xfrm>
            <a:off x="429935" y="2055378"/>
            <a:ext cx="360131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Funciones y Datos Extras(Azul)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Start(Guindo)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Selección de vídeo(Verde)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Tiempo entre poses guardadas y uso de Imagen Generada (Celeste)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Mapa (Rojo)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 Tiempo(Violeta)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vídeo o usuario (Amarillo)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375C2-058F-4D1C-B8E8-C7897D99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52" y="1683140"/>
            <a:ext cx="8160748" cy="45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6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312F0-89D9-41D8-B5C5-F4DE43DF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56" y="1703041"/>
            <a:ext cx="7949718" cy="44754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DD76DF0-0CA0-4E9C-A150-A9576563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Modo 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9B533-D7B1-40BC-9B77-7DE9569439CE}"/>
              </a:ext>
            </a:extLst>
          </p:cNvPr>
          <p:cNvSpPr txBox="1"/>
          <p:nvPr/>
        </p:nvSpPr>
        <p:spPr>
          <a:xfrm>
            <a:off x="497047" y="2755827"/>
            <a:ext cx="36013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Nivel (azul)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Start(Guindo)</a:t>
            </a: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Usuario (rojo)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Start (Celeste)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de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Fondo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44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483AD-12CE-421C-8566-26C7FAD1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470" y="146807"/>
            <a:ext cx="7997060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Normalización de puntos clave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7B8B2-CD90-43F1-B0BD-FAB794D2C218}"/>
              </a:ext>
            </a:extLst>
          </p:cNvPr>
          <p:cNvSpPr txBox="1"/>
          <p:nvPr/>
        </p:nvSpPr>
        <p:spPr>
          <a:xfrm>
            <a:off x="950402" y="1312921"/>
            <a:ext cx="102911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requiere de desarrollar un método para comparar las poses del usuario en tiempo real con las poses del mapa.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tomar en cuenta que las personas somos de diferentes tamaños y formas, en distintos entornos y lugares, por tanto se debe hallar una manera de comparar las poses.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deben normalizar las poses de una forma u otra que permita comparar los puntos clave del cuerpo, las opciones disponibles en Internet no solucionan el problema, por tanto, se crean nuevas formas.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proponen 3 métodos: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E31CE-DD30-4C7B-8D16-B5D64417605C}"/>
              </a:ext>
            </a:extLst>
          </p:cNvPr>
          <p:cNvSpPr txBox="1"/>
          <p:nvPr/>
        </p:nvSpPr>
        <p:spPr>
          <a:xfrm>
            <a:off x="950402" y="4530065"/>
            <a:ext cx="110206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Cálculo a partir de la Normalización de un punto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Cálculo a partir de la Normalización de Cuadro de Point Cloud 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Cálculo a partir de la Normalización de la distancia entre dos puntos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93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2EA66C2-F90E-4CEE-AD5E-3A12B6977807}"/>
              </a:ext>
            </a:extLst>
          </p:cNvPr>
          <p:cNvSpPr txBox="1">
            <a:spLocks/>
          </p:cNvSpPr>
          <p:nvPr/>
        </p:nvSpPr>
        <p:spPr>
          <a:xfrm>
            <a:off x="2097470" y="236436"/>
            <a:ext cx="7997060" cy="70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Cálculo a partir de la Normalización de un punto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82B53-6BEA-44D4-ADBE-05BD3588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1339605"/>
            <a:ext cx="8773749" cy="394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C5090-E00F-4343-9BF2-52F38617AE67}"/>
              </a:ext>
            </a:extLst>
          </p:cNvPr>
          <p:cNvSpPr txBox="1"/>
          <p:nvPr/>
        </p:nvSpPr>
        <p:spPr>
          <a:xfrm>
            <a:off x="5401634" y="6252232"/>
            <a:ext cx="138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Descartado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43EC5-5D7D-489D-AFBC-50CBA137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5" y="1325858"/>
            <a:ext cx="5584748" cy="3957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BBD6D-477A-496C-8B2C-369C4EE28CBE}"/>
              </a:ext>
            </a:extLst>
          </p:cNvPr>
          <p:cNvSpPr txBox="1"/>
          <p:nvPr/>
        </p:nvSpPr>
        <p:spPr>
          <a:xfrm>
            <a:off x="1859669" y="814089"/>
            <a:ext cx="3685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tienen dos posiciones distintas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A3756-F0BF-437B-B1C8-082F7738A35B}"/>
              </a:ext>
            </a:extLst>
          </p:cNvPr>
          <p:cNvSpPr txBox="1"/>
          <p:nvPr/>
        </p:nvSpPr>
        <p:spPr>
          <a:xfrm>
            <a:off x="6097398" y="8140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sobreponen el punto de la cadera central</a:t>
            </a:r>
            <a:endParaRPr lang="es-B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69BB9-1665-45D1-9697-9D7F74973FB1}"/>
              </a:ext>
            </a:extLst>
          </p:cNvPr>
          <p:cNvSpPr txBox="1"/>
          <p:nvPr/>
        </p:nvSpPr>
        <p:spPr>
          <a:xfrm>
            <a:off x="1709125" y="5518395"/>
            <a:ext cx="10313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calcula la precisión en una escala de 100%, mientras mayor sea, mayor el error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7628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2EA66C2-F90E-4CEE-AD5E-3A12B6977807}"/>
              </a:ext>
            </a:extLst>
          </p:cNvPr>
          <p:cNvSpPr txBox="1">
            <a:spLocks/>
          </p:cNvSpPr>
          <p:nvPr/>
        </p:nvSpPr>
        <p:spPr>
          <a:xfrm>
            <a:off x="1691891" y="234892"/>
            <a:ext cx="8808218" cy="938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Cálculo a partir de la Normalización de Cuadro de Point Cloud </a:t>
            </a:r>
            <a:endParaRPr lang="es-B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D3ECB2-52BC-41D8-B32A-1F14ED94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451"/>
            <a:ext cx="2364910" cy="4118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7E5020-77DE-4810-8599-805B8784CAC2}"/>
              </a:ext>
            </a:extLst>
          </p:cNvPr>
          <p:cNvSpPr txBox="1"/>
          <p:nvPr/>
        </p:nvSpPr>
        <p:spPr>
          <a:xfrm>
            <a:off x="8289371" y="995733"/>
            <a:ext cx="35031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grupo de point cloud tendrá un nuevo 0,0 y un nuevo máximo basado en la diferencia de la coordenada mínima y máxima.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0D432-7C1D-48AF-B654-CFC17AA66E98}"/>
              </a:ext>
            </a:extLst>
          </p:cNvPr>
          <p:cNvSpPr txBox="1"/>
          <p:nvPr/>
        </p:nvSpPr>
        <p:spPr>
          <a:xfrm>
            <a:off x="297459" y="1199507"/>
            <a:ext cx="487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tienen dos </a:t>
            </a:r>
            <a:r>
              <a:rPr lang="es-B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poses como la vista 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EE23B-4DE4-40AD-8747-673ECF80E1DA}"/>
              </a:ext>
            </a:extLst>
          </p:cNvPr>
          <p:cNvSpPr txBox="1"/>
          <p:nvPr/>
        </p:nvSpPr>
        <p:spPr>
          <a:xfrm>
            <a:off x="5565746" y="6406176"/>
            <a:ext cx="1365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Descartado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0F1D7-77CC-4C6F-97E0-22D9FBF6CACE}"/>
              </a:ext>
            </a:extLst>
          </p:cNvPr>
          <p:cNvSpPr txBox="1"/>
          <p:nvPr/>
        </p:nvSpPr>
        <p:spPr>
          <a:xfrm>
            <a:off x="743934" y="5827414"/>
            <a:ext cx="985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compara la posición final de cada punto con el de la otra pose en porcentajes de error y se asigna una función para volver el error exponencial de tal manera que: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17457-F2C5-4CAB-812B-AE90398ABCDB}"/>
              </a:ext>
            </a:extLst>
          </p:cNvPr>
          <p:cNvSpPr txBox="1"/>
          <p:nvPr/>
        </p:nvSpPr>
        <p:spPr>
          <a:xfrm>
            <a:off x="8195589" y="2554046"/>
            <a:ext cx="3683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redimensionar la point cloud para igualar las dimensiones con la point cloud con la que se compara.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3E568A-E73E-4FC8-BD31-9FF9AF4BB990}"/>
              </a:ext>
            </a:extLst>
          </p:cNvPr>
          <p:cNvSpPr txBox="1"/>
          <p:nvPr/>
        </p:nvSpPr>
        <p:spPr>
          <a:xfrm>
            <a:off x="4207428" y="1018427"/>
            <a:ext cx="4081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lo verá como una Point Cloud, del cual se debe seleccionar los extremos mínimos y máximos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F83BB0-D39D-4F4F-A98A-3746AFEA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66" y="1964451"/>
            <a:ext cx="4840884" cy="38751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F6133D-514B-4219-9C30-344B8F14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063" y="995733"/>
            <a:ext cx="5182323" cy="4839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09EBC4-6956-43BC-A855-870F8990F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5408"/>
            <a:ext cx="12192000" cy="47725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70C683-75F5-4ABA-B10D-B0654E45A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802" y="1323707"/>
            <a:ext cx="9650172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2EA66C2-F90E-4CEE-AD5E-3A12B6977807}"/>
              </a:ext>
            </a:extLst>
          </p:cNvPr>
          <p:cNvSpPr txBox="1">
            <a:spLocks/>
          </p:cNvSpPr>
          <p:nvPr/>
        </p:nvSpPr>
        <p:spPr>
          <a:xfrm>
            <a:off x="2097470" y="236436"/>
            <a:ext cx="7997060" cy="70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Cálculo a partir de la Normalización de la distancia entre dos puntos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D02EA-9253-4796-90F2-86FA935D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70" y="2138581"/>
            <a:ext cx="1267778" cy="3095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621C9-07C7-4CBA-BAFE-203A5980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449" y="2633532"/>
            <a:ext cx="759326" cy="1854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DEB6C2-FF5B-46E6-99AC-7D1150086D8C}"/>
              </a:ext>
            </a:extLst>
          </p:cNvPr>
          <p:cNvSpPr txBox="1"/>
          <p:nvPr/>
        </p:nvSpPr>
        <p:spPr>
          <a:xfrm>
            <a:off x="4420007" y="2637303"/>
            <a:ext cx="3351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Para facilitar el ejemplo se pone los números que corresponden a cada pose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B3FAC-562A-477B-8802-FEFEDC2B94F1}"/>
              </a:ext>
            </a:extLst>
          </p:cNvPr>
          <p:cNvSpPr txBox="1"/>
          <p:nvPr/>
        </p:nvSpPr>
        <p:spPr>
          <a:xfrm>
            <a:off x="1460092" y="938335"/>
            <a:ext cx="947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Inicialmente se tienen dos poses, la del usuario y la del mapa, ambas son de tamaños o dimensiones distintas, para facilitar el ejemplo, se empleara uno “igual” en escala.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447DFE-FCFD-4DBA-A9AC-B7BF9F92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05" y="938335"/>
            <a:ext cx="9697803" cy="5249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85EA7F-AB41-4FF2-AFFD-2695D8A12061}"/>
              </a:ext>
            </a:extLst>
          </p:cNvPr>
          <p:cNvSpPr txBox="1"/>
          <p:nvPr/>
        </p:nvSpPr>
        <p:spPr>
          <a:xfrm>
            <a:off x="5055334" y="2501009"/>
            <a:ext cx="251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Se toma la línea formada entre el punto 1 y 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7402FD-BCDD-4019-AD0D-C3CAED818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84" y="938335"/>
            <a:ext cx="9697803" cy="5249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B96D94-9EF4-446C-8602-2D6E003C69F3}"/>
              </a:ext>
            </a:extLst>
          </p:cNvPr>
          <p:cNvSpPr txBox="1"/>
          <p:nvPr/>
        </p:nvSpPr>
        <p:spPr>
          <a:xfrm>
            <a:off x="5558949" y="2483674"/>
            <a:ext cx="2294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Se normaliza el tamaño de una línea formada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AD2298-A955-4FB4-BE2D-70B62664F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16" y="938335"/>
            <a:ext cx="9688277" cy="52490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CB01DB-91ED-4840-AF94-793CAE0B7C0E}"/>
              </a:ext>
            </a:extLst>
          </p:cNvPr>
          <p:cNvSpPr txBox="1"/>
          <p:nvPr/>
        </p:nvSpPr>
        <p:spPr>
          <a:xfrm>
            <a:off x="5260156" y="3676243"/>
            <a:ext cx="2511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Finalmente se normalizan los puntos </a:t>
            </a:r>
            <a:r>
              <a:rPr lang="es-BO" dirty="0" err="1"/>
              <a:t>x,y</a:t>
            </a:r>
            <a:r>
              <a:rPr lang="es-BO" dirty="0"/>
              <a:t> del esqueleto al apropiado.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63F2F3-DFA7-4524-B23B-F2CAF9738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46" y="967006"/>
            <a:ext cx="9622621" cy="51872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C31171-604A-447D-A99B-F3C3578BB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81" y="1509444"/>
            <a:ext cx="11374437" cy="38391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8A83E4-4803-4C6F-9499-00782B63F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782" y="1506118"/>
            <a:ext cx="11374436" cy="38457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9C5E0F-6CF0-4C26-B6D9-4946EB6B0A0D}"/>
              </a:ext>
            </a:extLst>
          </p:cNvPr>
          <p:cNvSpPr txBox="1"/>
          <p:nvPr/>
        </p:nvSpPr>
        <p:spPr>
          <a:xfrm>
            <a:off x="3365248" y="5539780"/>
            <a:ext cx="110206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calcula la diferencia entre los puntos de la imagen</a:t>
            </a: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8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7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122" y="3130550"/>
            <a:ext cx="9321756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10. Conclusión y Recomendaciones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824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1784E79-2CF1-4ED2-8B4F-C0C1577E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CFD5F-B41E-49A4-B5B5-4EE575B726F8}"/>
              </a:ext>
            </a:extLst>
          </p:cNvPr>
          <p:cNvSpPr txBox="1"/>
          <p:nvPr/>
        </p:nvSpPr>
        <p:spPr>
          <a:xfrm>
            <a:off x="728094" y="1343657"/>
            <a:ext cx="10735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utilizo Software existente para el seguimiento corporal utilizando una cámara, se observaron múltiples herramientas, y se selecciono OpenPose como la mejor alternativa, así como el uso de cámaras web durante el transcurso de este proyecto.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BC2095-725F-4BE7-B4D9-D397171DB5B5}"/>
              </a:ext>
            </a:extLst>
          </p:cNvPr>
          <p:cNvSpPr txBox="1"/>
          <p:nvPr/>
        </p:nvSpPr>
        <p:spPr>
          <a:xfrm>
            <a:off x="728094" y="2579946"/>
            <a:ext cx="10207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 una función para registrar mapas de movimiento propios del usuario fue exitoso, sin embargo fue la etapa más conflictiva, retrasando el seguimiento de las actividades.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6910-2008-4993-A46A-2EF4410FE895}"/>
              </a:ext>
            </a:extLst>
          </p:cNvPr>
          <p:cNvSpPr txBox="1"/>
          <p:nvPr/>
        </p:nvSpPr>
        <p:spPr>
          <a:xfrm>
            <a:off x="728094" y="3539236"/>
            <a:ext cx="10207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provee una alternativa al mercado de sistemas interactivos con Body Tracking, sin embargo, no se aproxima al nivel de calidad esperado de uno de estos.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9217B-80AA-4010-90BF-45CDB474C1B3}"/>
              </a:ext>
            </a:extLst>
          </p:cNvPr>
          <p:cNvSpPr txBox="1"/>
          <p:nvPr/>
        </p:nvSpPr>
        <p:spPr>
          <a:xfrm>
            <a:off x="728094" y="4498526"/>
            <a:ext cx="10207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Respecto al desarrollo de un sistema interactivo con Body Tracking con una cámara para múltiples propósitos se lo considera un éxito, a pesar de la falta de herramientas y la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simplitud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la UI, se obtiene el producto mínimo viable. Adicionalmente, se cumplieron los objetivos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408007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6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29A034-DD1B-4DF0-9C6D-D9DDE749DF7E}"/>
              </a:ext>
            </a:extLst>
          </p:cNvPr>
          <p:cNvSpPr txBox="1"/>
          <p:nvPr/>
        </p:nvSpPr>
        <p:spPr>
          <a:xfrm>
            <a:off x="631619" y="985093"/>
            <a:ext cx="109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 experimentaron tres problemas principales, que fueron resueltos a lo largo del proyecto: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D5139-16EE-4C10-8EEE-06439942D43C}"/>
              </a:ext>
            </a:extLst>
          </p:cNvPr>
          <p:cNvSpPr txBox="1"/>
          <p:nvPr/>
        </p:nvSpPr>
        <p:spPr>
          <a:xfrm>
            <a:off x="631619" y="1786261"/>
            <a:ext cx="1087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problema del tiempo, los estudiantes vieron interrumpido el desarrollo por otras actividades.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21C1B38-5B42-4F12-8700-871E091C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4918F-BBF0-4438-982E-DB93561AE25B}"/>
              </a:ext>
            </a:extLst>
          </p:cNvPr>
          <p:cNvSpPr txBox="1"/>
          <p:nvPr/>
        </p:nvSpPr>
        <p:spPr>
          <a:xfrm>
            <a:off x="631619" y="2587429"/>
            <a:ext cx="1030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infraestimación del tiempo debido a la Estimación de Póker.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28611-F1B7-40C2-A2DA-9A7983349924}"/>
              </a:ext>
            </a:extLst>
          </p:cNvPr>
          <p:cNvSpPr txBox="1"/>
          <p:nvPr/>
        </p:nvSpPr>
        <p:spPr>
          <a:xfrm>
            <a:off x="631619" y="3388597"/>
            <a:ext cx="10304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Mala asignación de tareas, que produjo conflicto entre las soluciones a las tareas de diferentes integrantes, obligo a reestructurar el sistema interactivo.</a:t>
            </a:r>
          </a:p>
        </p:txBody>
      </p:sp>
    </p:spTree>
    <p:extLst>
      <p:ext uri="{BB962C8B-B14F-4D97-AF65-F5344CB8AC3E}">
        <p14:creationId xmlns:p14="http://schemas.microsoft.com/office/powerpoint/2010/main" val="421042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Antecedentes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312DACC-410D-47DD-A493-A62163BD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7486"/>
            <a:ext cx="4826887" cy="25661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9099"/>
            <a:ext cx="3932237" cy="2269901"/>
          </a:xfrm>
        </p:spPr>
        <p:txBody>
          <a:bodyPr>
            <a:normAutofit/>
          </a:bodyPr>
          <a:lstStyle/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Durante más de 10 años, 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sistemas interactivos con Body Tracking se encuentra en el mercado global.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DF1C2-CC61-4297-AE26-3DAD49E2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22" y="828798"/>
            <a:ext cx="3797441" cy="2685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E60D0-F875-4407-9FB0-52C616ACE8CF}"/>
              </a:ext>
            </a:extLst>
          </p:cNvPr>
          <p:cNvSpPr txBox="1"/>
          <p:nvPr/>
        </p:nvSpPr>
        <p:spPr>
          <a:xfrm>
            <a:off x="839787" y="3704521"/>
            <a:ext cx="39322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desarrollo de la inteligencia Artificial y Machine Learning han revolucionado varios campos del desarrollo de Software, permitiendo alternativas para su uso.</a:t>
            </a:r>
          </a:p>
        </p:txBody>
      </p:sp>
    </p:spTree>
    <p:extLst>
      <p:ext uri="{BB962C8B-B14F-4D97-AF65-F5344CB8AC3E}">
        <p14:creationId xmlns:p14="http://schemas.microsoft.com/office/powerpoint/2010/main" val="321098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ADA912E-4DF2-4E72-9D9B-43BA80EA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6" y="197141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Recomendaciones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0D7F0-6390-4A93-BE05-75392E9E618F}"/>
              </a:ext>
            </a:extLst>
          </p:cNvPr>
          <p:cNvSpPr txBox="1"/>
          <p:nvPr/>
        </p:nvSpPr>
        <p:spPr>
          <a:xfrm>
            <a:off x="728094" y="1402379"/>
            <a:ext cx="10735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recomienda buscar opciones o vías de reducir los requisitos mínimos de las herramientas elegidas, se consideran demasiado elevadas para resolver el problema.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D33EB-5ACB-4B0D-8483-21F37C24E243}"/>
              </a:ext>
            </a:extLst>
          </p:cNvPr>
          <p:cNvSpPr txBox="1"/>
          <p:nvPr/>
        </p:nvSpPr>
        <p:spPr>
          <a:xfrm>
            <a:off x="728094" y="2230066"/>
            <a:ext cx="1073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Expandir el rango de sistemas operativos en los que se puede ejecutar el sistema interactivo.</a:t>
            </a: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AD2B9-6F51-41A6-A69B-F94A6EB56E54}"/>
              </a:ext>
            </a:extLst>
          </p:cNvPr>
          <p:cNvSpPr txBox="1"/>
          <p:nvPr/>
        </p:nvSpPr>
        <p:spPr>
          <a:xfrm>
            <a:off x="728093" y="2780754"/>
            <a:ext cx="1073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Actualizar el sistema interactivo cuando se actualizan las herramientas necesarias.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3AF49-9A67-4EBE-97B4-20DFCDDD65C1}"/>
              </a:ext>
            </a:extLst>
          </p:cNvPr>
          <p:cNvSpPr txBox="1"/>
          <p:nvPr/>
        </p:nvSpPr>
        <p:spPr>
          <a:xfrm>
            <a:off x="728092" y="3331442"/>
            <a:ext cx="10207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Mejorar la GUI de creación de mapas y del modo de juego.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343C4-C14A-42F3-9FC3-32D034217D75}"/>
              </a:ext>
            </a:extLst>
          </p:cNvPr>
          <p:cNvSpPr txBox="1"/>
          <p:nvPr/>
        </p:nvSpPr>
        <p:spPr>
          <a:xfrm>
            <a:off x="728091" y="3882130"/>
            <a:ext cx="1073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 completo del prototipo, añadir funciones para aumentar la satisfacción del cliente.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61B74-A8ED-40F6-99DB-ACDB4B4F01BE}"/>
              </a:ext>
            </a:extLst>
          </p:cNvPr>
          <p:cNvSpPr txBox="1"/>
          <p:nvPr/>
        </p:nvSpPr>
        <p:spPr>
          <a:xfrm>
            <a:off x="728091" y="4432818"/>
            <a:ext cx="10320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Mejorar la comparación de poses y la grabación del usuario para crear mapas.</a:t>
            </a:r>
          </a:p>
        </p:txBody>
      </p:sp>
    </p:spTree>
    <p:extLst>
      <p:ext uri="{BB962C8B-B14F-4D97-AF65-F5344CB8AC3E}">
        <p14:creationId xmlns:p14="http://schemas.microsoft.com/office/powerpoint/2010/main" val="374228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1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20F5-0A91-46DF-ADC5-F16EB8A0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Gracias </a:t>
            </a:r>
            <a:r>
              <a:rPr lang="es-BO" dirty="0">
                <a:sym typeface="Wingdings" panose="05000000000000000000" pitchFamily="2" charset="2"/>
              </a:rPr>
              <a:t>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75054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FFD9051-8A15-43D9-B95B-875245836E16}"/>
              </a:ext>
            </a:extLst>
          </p:cNvPr>
          <p:cNvSpPr txBox="1">
            <a:spLocks/>
          </p:cNvSpPr>
          <p:nvPr/>
        </p:nvSpPr>
        <p:spPr>
          <a:xfrm>
            <a:off x="839788" y="360608"/>
            <a:ext cx="5509498" cy="798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Descripción del Problema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DBE2E2-AA02-44BB-877F-B126BBFD0C1B}"/>
              </a:ext>
            </a:extLst>
          </p:cNvPr>
          <p:cNvSpPr txBox="1">
            <a:spLocks/>
          </p:cNvSpPr>
          <p:nvPr/>
        </p:nvSpPr>
        <p:spPr>
          <a:xfrm>
            <a:off x="839787" y="1723218"/>
            <a:ext cx="6488292" cy="9914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actitud de la población de países en vías de desarrollo sobre la tecnología, ve como un lujo la compra del equipo para emplear estos sistemas interactivos.</a:t>
            </a:r>
          </a:p>
          <a:p>
            <a:pPr marL="0" indent="0">
              <a:buNone/>
            </a:pPr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B6A3A-AD92-4F8F-BDA0-16AA6974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56" y="2192628"/>
            <a:ext cx="3478856" cy="3026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1C7E3-CB26-49BA-92F3-7EF3DFD672C1}"/>
              </a:ext>
            </a:extLst>
          </p:cNvPr>
          <p:cNvSpPr txBox="1"/>
          <p:nvPr/>
        </p:nvSpPr>
        <p:spPr>
          <a:xfrm>
            <a:off x="839787" y="30705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Inicialmente se busco desarrollar un sistema interactivo con una cámara de profundidad (Kinect o PlayStation Camera), pero se imposibilito su adquisición.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72B08-2AC4-479E-9AFA-9464B92C9F94}"/>
              </a:ext>
            </a:extLst>
          </p:cNvPr>
          <p:cNvSpPr txBox="1"/>
          <p:nvPr/>
        </p:nvSpPr>
        <p:spPr>
          <a:xfrm>
            <a:off x="839787" y="455801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Existen varios sistemas interactivos con Body Tracking como Shape Up y Just Dance, pero no uno que disponga de ambas posibilidades.</a:t>
            </a:r>
          </a:p>
        </p:txBody>
      </p:sp>
    </p:spTree>
    <p:extLst>
      <p:ext uri="{BB962C8B-B14F-4D97-AF65-F5344CB8AC3E}">
        <p14:creationId xmlns:p14="http://schemas.microsoft.com/office/powerpoint/2010/main" val="14533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F9CA-ED2C-409E-AB3C-252BD8E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Justificación y Delimitación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5B116-2304-4D80-99D3-D8EB8D4B71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BO" dirty="0"/>
              <a:t>Si es expuesto y manejado adecuadamente, POSE IT! puede ayudar a expandir el conocimiento sobre los sistemas interactivos y sus posibilidades.</a:t>
            </a:r>
          </a:p>
          <a:p>
            <a:r>
              <a:rPr lang="es-BO" dirty="0"/>
              <a:t>El proyecto se limitará a presentar el diseño y una versión beta que funcione como prototipo del producto.</a:t>
            </a:r>
          </a:p>
          <a:p>
            <a:endParaRPr lang="es-B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7546C-A27A-4BFE-8D29-BEBDD1D474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BO" dirty="0"/>
              <a:t>Debido a la naturaleza del proyecto y los recursos disponibles, no se garantiza la función sin errores.</a:t>
            </a:r>
          </a:p>
          <a:p>
            <a:r>
              <a:rPr lang="es-BO" dirty="0"/>
              <a:t>Las herramientas disponibles se encuentran en desarrollo y pueden mejorar con el paso del tiempo.</a:t>
            </a:r>
          </a:p>
        </p:txBody>
      </p:sp>
    </p:spTree>
    <p:extLst>
      <p:ext uri="{BB962C8B-B14F-4D97-AF65-F5344CB8AC3E}">
        <p14:creationId xmlns:p14="http://schemas.microsoft.com/office/powerpoint/2010/main" val="117462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2AD02272-6EB4-4723-9DEE-036C0B5E1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800" y="3130550"/>
            <a:ext cx="6972400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2. Estudio de Diagnóstico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6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500" y="551131"/>
            <a:ext cx="9092999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Seguimiento de la Pandemia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96980"/>
            <a:ext cx="10406644" cy="4709889"/>
          </a:xfrm>
        </p:spPr>
        <p:txBody>
          <a:bodyPr>
            <a:normAutofit/>
          </a:bodyPr>
          <a:lstStyle/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causa del COVID-19, se produjo una cuarentena que privo a las personas de realizar sus actividades diarias normalmente.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Afecto increíblemente a la industria del deporte, por tanto, se requieren diferentes formas de incentivar a las personas a hacer ejercicio, ya que muchas se sienten detenidas por ello.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cuanto a la enseñanza, está se dirige a través del ejemplo y retroalimentación, el que esta privado en este momento.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0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64" y="186398"/>
            <a:ext cx="4378587" cy="1477420"/>
          </a:xfrm>
        </p:spPr>
        <p:txBody>
          <a:bodyPr>
            <a:normAutofit fontScale="90000"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Investigación de los Dispositivos Pioneros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759" y="1746440"/>
            <a:ext cx="3932237" cy="2354943"/>
          </a:xfrm>
        </p:spPr>
        <p:txBody>
          <a:bodyPr>
            <a:normAutofit/>
          </a:bodyPr>
          <a:lstStyle/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Existen alternativas como: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body tracking comercial fue introducido por el dispositivo Kinect desarrollado por Microsoft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43FBB-E33D-4E45-9B99-98B730FA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43" y="186397"/>
            <a:ext cx="2558287" cy="2558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A6771-DF87-41AE-99E5-0703B0D2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28" y="1161541"/>
            <a:ext cx="3486637" cy="11241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1CA019-85B6-4E16-814F-FBCF14FD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35" y="3788633"/>
            <a:ext cx="2400022" cy="24469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290835-9646-44BF-88A4-45A07BBAD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850" y="4739331"/>
            <a:ext cx="3668940" cy="1404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543D4-6CFB-4226-9B19-468B29379948}"/>
              </a:ext>
            </a:extLst>
          </p:cNvPr>
          <p:cNvSpPr txBox="1"/>
          <p:nvPr/>
        </p:nvSpPr>
        <p:spPr>
          <a:xfrm>
            <a:off x="9039343" y="2375352"/>
            <a:ext cx="346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Kinect (2020)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958DA-7710-4B7A-89E3-3B654D2B0F6E}"/>
              </a:ext>
            </a:extLst>
          </p:cNvPr>
          <p:cNvSpPr txBox="1"/>
          <p:nvPr/>
        </p:nvSpPr>
        <p:spPr>
          <a:xfrm>
            <a:off x="5697626" y="6254999"/>
            <a:ext cx="2668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PlayStation </a:t>
            </a:r>
            <a:r>
              <a:rPr lang="es-BO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Eye</a:t>
            </a:r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(2007)</a:t>
            </a:r>
            <a:endParaRPr lang="es-B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97A6D-AD3A-4101-8651-E5359F8D922D}"/>
              </a:ext>
            </a:extLst>
          </p:cNvPr>
          <p:cNvSpPr txBox="1"/>
          <p:nvPr/>
        </p:nvSpPr>
        <p:spPr>
          <a:xfrm>
            <a:off x="8707189" y="630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PlayStation Camera (2013)</a:t>
            </a:r>
            <a:endParaRPr lang="es-B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D3F03-38A7-495D-9901-B24FD0C00A31}"/>
              </a:ext>
            </a:extLst>
          </p:cNvPr>
          <p:cNvSpPr txBox="1"/>
          <p:nvPr/>
        </p:nvSpPr>
        <p:spPr>
          <a:xfrm>
            <a:off x="5848468" y="2421978"/>
            <a:ext cx="346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 (2010)</a:t>
            </a:r>
          </a:p>
        </p:txBody>
      </p:sp>
    </p:spTree>
    <p:extLst>
      <p:ext uri="{BB962C8B-B14F-4D97-AF65-F5344CB8AC3E}">
        <p14:creationId xmlns:p14="http://schemas.microsoft.com/office/powerpoint/2010/main" val="56877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/>
      <p:bldP spid="12" grpId="0"/>
      <p:bldP spid="14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705</TotalTime>
  <Words>2299</Words>
  <Application>Microsoft Office PowerPoint</Application>
  <PresentationFormat>Widescreen</PresentationFormat>
  <Paragraphs>254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Arial Black</vt:lpstr>
      <vt:lpstr>Bookman Old Style</vt:lpstr>
      <vt:lpstr>Rockwell</vt:lpstr>
      <vt:lpstr>Tahoma</vt:lpstr>
      <vt:lpstr>Damask</vt:lpstr>
      <vt:lpstr>PowerPoint Presentation</vt:lpstr>
      <vt:lpstr>PowerPoint Presentation</vt:lpstr>
      <vt:lpstr>1. Introducción</vt:lpstr>
      <vt:lpstr>Antecedentes</vt:lpstr>
      <vt:lpstr>PowerPoint Presentation</vt:lpstr>
      <vt:lpstr>Justificación y Delimitación</vt:lpstr>
      <vt:lpstr>2. Estudio de Diagnóstico</vt:lpstr>
      <vt:lpstr>Seguimiento de la Pandemia</vt:lpstr>
      <vt:lpstr>Investigación de los Dispositivos Pioneros</vt:lpstr>
      <vt:lpstr>Ámbitos de uso</vt:lpstr>
      <vt:lpstr>3. Objetivos</vt:lpstr>
      <vt:lpstr>PowerPoint Presentation</vt:lpstr>
      <vt:lpstr>4. Marco Teórico</vt:lpstr>
      <vt:lpstr>Body tracking – Skeletical tracking</vt:lpstr>
      <vt:lpstr>Cámaras y desambiguación</vt:lpstr>
      <vt:lpstr>Modelo de esqueleto empleado</vt:lpstr>
      <vt:lpstr>PowerPoint Presentation</vt:lpstr>
      <vt:lpstr>5. Estudio de Alternativas</vt:lpstr>
      <vt:lpstr>Alternativas en el mercado</vt:lpstr>
      <vt:lpstr>Alternativas de herramientas</vt:lpstr>
      <vt:lpstr>6. Metodología</vt:lpstr>
      <vt:lpstr>Metodología ágil scrum</vt:lpstr>
      <vt:lpstr>7. Análisis y Desarrollo de Diseño</vt:lpstr>
      <vt:lpstr>ANÁLISIS DE REQUERIMIENTOS</vt:lpstr>
      <vt:lpstr>ANÁLISIS DE REQUERIMIENTOS</vt:lpstr>
      <vt:lpstr>8. Desarrollo e Implementación</vt:lpstr>
      <vt:lpstr>Configuración del entorno</vt:lpstr>
      <vt:lpstr>Menú principal</vt:lpstr>
      <vt:lpstr>Menú de Opciones</vt:lpstr>
      <vt:lpstr>Menú de lista de mapas</vt:lpstr>
      <vt:lpstr>Creación de mapas</vt:lpstr>
      <vt:lpstr>Modo play</vt:lpstr>
      <vt:lpstr>Normalización de puntos clave</vt:lpstr>
      <vt:lpstr>PowerPoint Presentation</vt:lpstr>
      <vt:lpstr>PowerPoint Presentation</vt:lpstr>
      <vt:lpstr>PowerPoint Presentation</vt:lpstr>
      <vt:lpstr>10. Conclusión y Recomendaciones</vt:lpstr>
      <vt:lpstr>Conclusiones</vt:lpstr>
      <vt:lpstr>Conclusiones</vt:lpstr>
      <vt:lpstr>Recomendaciones</vt:lpstr>
      <vt:lpstr>Gracias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Fernández</dc:creator>
  <cp:lastModifiedBy>Ricardo Fernández</cp:lastModifiedBy>
  <cp:revision>67</cp:revision>
  <dcterms:created xsi:type="dcterms:W3CDTF">2020-12-21T20:32:00Z</dcterms:created>
  <dcterms:modified xsi:type="dcterms:W3CDTF">2020-12-22T08:58:16Z</dcterms:modified>
</cp:coreProperties>
</file>